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257" r:id="rId4"/>
    <p:sldId id="258" r:id="rId5"/>
    <p:sldId id="307" r:id="rId6"/>
    <p:sldId id="315" r:id="rId7"/>
    <p:sldId id="261" r:id="rId8"/>
    <p:sldId id="316" r:id="rId9"/>
    <p:sldId id="342" r:id="rId10"/>
    <p:sldId id="343" r:id="rId11"/>
    <p:sldId id="345" r:id="rId12"/>
    <p:sldId id="317" r:id="rId13"/>
    <p:sldId id="344" r:id="rId14"/>
    <p:sldId id="318" r:id="rId15"/>
    <p:sldId id="319" r:id="rId16"/>
    <p:sldId id="320" r:id="rId17"/>
    <p:sldId id="321" r:id="rId18"/>
    <p:sldId id="323" r:id="rId19"/>
    <p:sldId id="322" r:id="rId20"/>
    <p:sldId id="325" r:id="rId21"/>
    <p:sldId id="326" r:id="rId22"/>
    <p:sldId id="327" r:id="rId23"/>
    <p:sldId id="324" r:id="rId24"/>
    <p:sldId id="328" r:id="rId25"/>
    <p:sldId id="329" r:id="rId26"/>
    <p:sldId id="330" r:id="rId27"/>
    <p:sldId id="331" r:id="rId28"/>
    <p:sldId id="332" r:id="rId29"/>
    <p:sldId id="333" r:id="rId30"/>
    <p:sldId id="335" r:id="rId31"/>
    <p:sldId id="346" r:id="rId32"/>
    <p:sldId id="337" r:id="rId33"/>
    <p:sldId id="341" r:id="rId34"/>
    <p:sldId id="334" r:id="rId35"/>
    <p:sldId id="338" r:id="rId36"/>
    <p:sldId id="339" r:id="rId37"/>
    <p:sldId id="278" r:id="rId38"/>
    <p:sldId id="376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6264F5"/>
    <a:srgbClr val="FFFFFF"/>
    <a:srgbClr val="FFD700"/>
    <a:srgbClr val="F2F2F2"/>
    <a:srgbClr val="FF7F50"/>
    <a:srgbClr val="2E8B57"/>
    <a:srgbClr val="00853E"/>
    <a:srgbClr val="A5A5A5"/>
    <a:srgbClr val="ED7D3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varScale="1">
        <p:scale>
          <a:sx n="106" d="100"/>
          <a:sy n="106" d="100"/>
        </p:scale>
        <p:origin x="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4.xml"/></Relationships>
</file>

<file path=ppt/slides/_rels/slide1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13.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3.jpe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6.jpg"/><Relationship Id="rId5" Type="http://schemas.openxmlformats.org/officeDocument/2006/relationships/tags" Target="../tags/tag26.xml"/><Relationship Id="rId10" Type="http://schemas.openxmlformats.org/officeDocument/2006/relationships/image" Target="../media/image3.jpeg"/><Relationship Id="rId4" Type="http://schemas.openxmlformats.org/officeDocument/2006/relationships/tags" Target="../tags/tag25.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3.jpeg"/><Relationship Id="rId4" Type="http://schemas.openxmlformats.org/officeDocument/2006/relationships/tags" Target="../tags/tag33.xml"/><Relationship Id="rId9"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slideLayout" Target="../slideLayouts/slideLayout13.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3.xml"/><Relationship Id="rId5" Type="http://schemas.openxmlformats.org/officeDocument/2006/relationships/tags" Target="../tags/tag52.xml"/><Relationship Id="rId4" Type="http://schemas.openxmlformats.org/officeDocument/2006/relationships/tags" Target="../tags/tag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5.xml"/><Relationship Id="rId7" Type="http://schemas.openxmlformats.org/officeDocument/2006/relationships/image" Target="../media/image2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1.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58.xml"/><Relationship Id="rId7" Type="http://schemas.openxmlformats.org/officeDocument/2006/relationships/image" Target="../media/image3.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3.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7.svg"/><Relationship Id="rId4" Type="http://schemas.openxmlformats.org/officeDocument/2006/relationships/image" Target="../media/image27.sv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3.jpeg"/><Relationship Id="rId7" Type="http://schemas.openxmlformats.org/officeDocument/2006/relationships/image" Target="../media/image40.png"/><Relationship Id="rId12" Type="http://schemas.openxmlformats.org/officeDocument/2006/relationships/oleObject" Target="../embeddings/oleObject6.bin"/><Relationship Id="rId17" Type="http://schemas.openxmlformats.org/officeDocument/2006/relationships/image" Target="../media/image36.emf"/><Relationship Id="rId2" Type="http://schemas.openxmlformats.org/officeDocument/2006/relationships/slideLayout" Target="../slideLayouts/slideLayout13.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39.png"/><Relationship Id="rId11" Type="http://schemas.openxmlformats.org/officeDocument/2006/relationships/image" Target="../media/image33.emf"/><Relationship Id="rId5" Type="http://schemas.openxmlformats.org/officeDocument/2006/relationships/image" Target="../media/image38.png"/><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image" Target="../media/image37.png"/><Relationship Id="rId9" Type="http://schemas.openxmlformats.org/officeDocument/2006/relationships/image" Target="../media/image32.e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emf"/><Relationship Id="rId2" Type="http://schemas.openxmlformats.org/officeDocument/2006/relationships/slideLayout" Target="../slideLayouts/slideLayout13.xml"/><Relationship Id="rId1" Type="http://schemas.openxmlformats.org/officeDocument/2006/relationships/tags" Target="../tags/tag6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2.xml"/><Relationship Id="rId6" Type="http://schemas.openxmlformats.org/officeDocument/2006/relationships/image" Target="../media/image48.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5.xml"/><Relationship Id="rId7" Type="http://schemas.openxmlformats.org/officeDocument/2006/relationships/slideLayout" Target="../slideLayouts/slideLayout1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s/_rels/slide28.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jpeg"/><Relationship Id="rId5" Type="http://schemas.openxmlformats.org/officeDocument/2006/relationships/tags" Target="../tags/tag73.xml"/><Relationship Id="rId10" Type="http://schemas.openxmlformats.org/officeDocument/2006/relationships/slideLayout" Target="../slideLayouts/slideLayout13.xml"/><Relationship Id="rId4" Type="http://schemas.openxmlformats.org/officeDocument/2006/relationships/tags" Target="../tags/tag72.xml"/><Relationship Id="rId9" Type="http://schemas.openxmlformats.org/officeDocument/2006/relationships/tags" Target="../tags/tag77.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80.xml"/><Relationship Id="rId7" Type="http://schemas.openxmlformats.org/officeDocument/2006/relationships/image" Target="../media/image49.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2.png"/><Relationship Id="rId4" Type="http://schemas.openxmlformats.org/officeDocument/2006/relationships/tags" Target="../tags/tag81.xml"/><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3.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5.xml"/></Relationships>
</file>

<file path=ppt/slides/_rels/slide31.xml.rels><?xml version="1.0" encoding="UTF-8" standalone="yes"?>
<Relationships xmlns="http://schemas.openxmlformats.org/package/2006/relationships"><Relationship Id="rId3" Type="http://schemas.openxmlformats.org/officeDocument/2006/relationships/tags" Target="../tags/tag88.xml"/><Relationship Id="rId7" Type="http://schemas.openxmlformats.org/officeDocument/2006/relationships/image" Target="../media/image54.png"/><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9.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90.xml"/><Relationship Id="rId5" Type="http://schemas.openxmlformats.org/officeDocument/2006/relationships/image" Target="../media/image56.pn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57.jpe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4.xml"/><Relationship Id="rId1" Type="http://schemas.openxmlformats.org/officeDocument/2006/relationships/tags" Target="../tags/tag93.xml"/><Relationship Id="rId5" Type="http://schemas.openxmlformats.org/officeDocument/2006/relationships/image" Target="../media/image58.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43685" y="5423535"/>
            <a:ext cx="10517505" cy="1230630"/>
            <a:chOff x="658" y="7906"/>
            <a:chExt cx="17884" cy="2290"/>
          </a:xfrm>
        </p:grpSpPr>
        <p:sp>
          <p:nvSpPr>
            <p:cNvPr id="10"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11"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22113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幻云PPT-演示军团3"/>
          <p:cNvSpPr/>
          <p:nvPr>
            <p:custDataLst>
              <p:tags r:id="rId1"/>
            </p:custDataLst>
          </p:nvPr>
        </p:nvSpPr>
        <p:spPr>
          <a:xfrm>
            <a:off x="1765300" y="1414145"/>
            <a:ext cx="973328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研究内容 </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73860" y="1987550"/>
            <a:ext cx="10257790" cy="402907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 name="文本框 1"/>
          <p:cNvSpPr txBox="1"/>
          <p:nvPr/>
        </p:nvSpPr>
        <p:spPr>
          <a:xfrm>
            <a:off x="1898650" y="2261235"/>
            <a:ext cx="4584700" cy="190148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基于多方联邦的半监督学习方法研究（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环境中未标记数据缺失的</a:t>
            </a:r>
            <a:r>
              <a:rPr lang="en-US" altLang="zh-CN" sz="1600" dirty="0"/>
              <a:t>PU</a:t>
            </a:r>
            <a:r>
              <a:rPr lang="zh-CN" altLang="en-US" sz="1600" dirty="0"/>
              <a:t>学习问题</a:t>
            </a:r>
          </a:p>
          <a:p>
            <a:pPr marL="285750" indent="-285750">
              <a:lnSpc>
                <a:spcPct val="190000"/>
              </a:lnSpc>
              <a:buFont typeface="Wingdings" panose="05000000000000000000" charset="0"/>
              <a:buChar char="Ø"/>
            </a:pPr>
            <a:r>
              <a:rPr lang="zh-CN" altLang="en-US" sz="1600" dirty="0"/>
              <a:t>结合</a:t>
            </a:r>
            <a:r>
              <a:rPr lang="en-US" altLang="zh-CN" sz="1600" dirty="0"/>
              <a:t>VFL</a:t>
            </a:r>
            <a:r>
              <a:rPr lang="zh-CN" altLang="en-US" sz="1600" dirty="0"/>
              <a:t>与</a:t>
            </a:r>
            <a:r>
              <a:rPr lang="en-US" altLang="zh-CN" sz="1600" dirty="0"/>
              <a:t>PU</a:t>
            </a:r>
            <a:r>
              <a:rPr lang="zh-CN" altLang="en-US" sz="1600" dirty="0"/>
              <a:t>学习策略实现多方安全协作</a:t>
            </a:r>
          </a:p>
          <a:p>
            <a:pPr marL="285750" indent="-285750">
              <a:lnSpc>
                <a:spcPct val="190000"/>
              </a:lnSpc>
              <a:buFont typeface="Wingdings" panose="05000000000000000000" charset="0"/>
              <a:buChar char="Ø"/>
            </a:pPr>
            <a:r>
              <a:rPr lang="zh-CN" altLang="en-US" sz="1600" dirty="0"/>
              <a:t>利用加密技术保护数据隐私</a:t>
            </a:r>
          </a:p>
        </p:txBody>
      </p:sp>
      <p:cxnSp>
        <p:nvCxnSpPr>
          <p:cNvPr id="6" name="直接连接符 5"/>
          <p:cNvCxnSpPr/>
          <p:nvPr/>
        </p:nvCxnSpPr>
        <p:spPr>
          <a:xfrm>
            <a:off x="6401435" y="2237105"/>
            <a:ext cx="0" cy="3086735"/>
          </a:xfrm>
          <a:prstGeom prst="line">
            <a:avLst/>
          </a:prstGeom>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607175" y="2261235"/>
            <a:ext cx="5498160" cy="236930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基于联邦半监督学习的参与方样本生成方法研究（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中样本对齐不足问题</a:t>
            </a:r>
          </a:p>
          <a:p>
            <a:pPr marL="285750" indent="-285750">
              <a:lnSpc>
                <a:spcPct val="190000"/>
              </a:lnSpc>
              <a:buFont typeface="Wingdings" panose="05000000000000000000" charset="0"/>
              <a:buChar char="Ø"/>
            </a:pPr>
            <a:r>
              <a:rPr lang="zh-CN" altLang="en-US" sz="1600" dirty="0"/>
              <a:t>基于特征相关性采用差异化处理策略</a:t>
            </a:r>
          </a:p>
          <a:p>
            <a:pPr marL="285750" indent="-285750">
              <a:lnSpc>
                <a:spcPct val="190000"/>
              </a:lnSpc>
              <a:buFont typeface="Wingdings" panose="05000000000000000000" charset="0"/>
              <a:buChar char="Ø"/>
            </a:pPr>
            <a:r>
              <a:rPr lang="zh-CN" altLang="en-US" sz="1600" dirty="0"/>
              <a:t>高相关特征用联邦半监督预测</a:t>
            </a:r>
            <a:r>
              <a:rPr lang="en-US" altLang="zh-CN" sz="1600" dirty="0"/>
              <a:t>(</a:t>
            </a:r>
            <a:r>
              <a:rPr lang="zh-CN" altLang="en-US" sz="1600" b="1" dirty="0">
                <a:solidFill>
                  <a:srgbClr val="FF0000"/>
                </a:solidFill>
              </a:rPr>
              <a:t>基于第</a:t>
            </a:r>
            <a:r>
              <a:rPr lang="en-US" altLang="zh-CN" sz="1600" b="1" dirty="0">
                <a:solidFill>
                  <a:srgbClr val="FF0000"/>
                </a:solidFill>
              </a:rPr>
              <a:t>3</a:t>
            </a:r>
            <a:r>
              <a:rPr lang="zh-CN" altLang="en-US" sz="1600" b="1" dirty="0">
                <a:solidFill>
                  <a:srgbClr val="FF0000"/>
                </a:solidFill>
              </a:rPr>
              <a:t>章的方法</a:t>
            </a:r>
            <a:r>
              <a:rPr lang="en-US" altLang="zh-CN" sz="1600" dirty="0"/>
              <a:t>)</a:t>
            </a:r>
          </a:p>
          <a:p>
            <a:pPr marL="285750" indent="-285750">
              <a:lnSpc>
                <a:spcPct val="190000"/>
              </a:lnSpc>
              <a:buFont typeface="Wingdings" panose="05000000000000000000" charset="0"/>
              <a:buChar char="Ø"/>
            </a:pPr>
            <a:r>
              <a:rPr lang="zh-CN" altLang="en-US" sz="1600" dirty="0"/>
              <a:t>低相关特征用生成模型补全</a:t>
            </a:r>
          </a:p>
        </p:txBody>
      </p:sp>
      <p:sp>
        <p:nvSpPr>
          <p:cNvPr id="27" name="文本框 26">
            <a:extLst>
              <a:ext uri="{FF2B5EF4-FFF2-40B4-BE49-F238E27FC236}">
                <a16:creationId xmlns:a16="http://schemas.microsoft.com/office/drawing/2014/main" id="{1D2A599F-BC0E-41D2-BD01-19CD0DC6E243}"/>
              </a:ext>
            </a:extLst>
          </p:cNvPr>
          <p:cNvSpPr txBox="1"/>
          <p:nvPr/>
        </p:nvSpPr>
        <p:spPr>
          <a:xfrm>
            <a:off x="1765300" y="4797544"/>
            <a:ext cx="459765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800" dirty="0"/>
              <a:t>如何在联邦环境下有效利用有限的标签信息</a:t>
            </a:r>
            <a:endParaRPr lang="zh-CN" altLang="en-US" dirty="0"/>
          </a:p>
        </p:txBody>
      </p:sp>
      <p:sp>
        <p:nvSpPr>
          <p:cNvPr id="28" name="文本框 27">
            <a:extLst>
              <a:ext uri="{FF2B5EF4-FFF2-40B4-BE49-F238E27FC236}">
                <a16:creationId xmlns:a16="http://schemas.microsoft.com/office/drawing/2014/main" id="{8A9E0BF4-644E-436C-9625-633608A17C7F}"/>
              </a:ext>
            </a:extLst>
          </p:cNvPr>
          <p:cNvSpPr txBox="1"/>
          <p:nvPr/>
        </p:nvSpPr>
        <p:spPr>
          <a:xfrm>
            <a:off x="6442332" y="4797544"/>
            <a:ext cx="4692649"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如何在联邦环境下有效利用有限的对齐样本</a:t>
            </a:r>
          </a:p>
        </p:txBody>
      </p:sp>
      <p:sp>
        <p:nvSpPr>
          <p:cNvPr id="30" name="文本框 29">
            <a:extLst>
              <a:ext uri="{FF2B5EF4-FFF2-40B4-BE49-F238E27FC236}">
                <a16:creationId xmlns:a16="http://schemas.microsoft.com/office/drawing/2014/main" id="{D6ACAF67-2D97-4334-8A39-7BEEFDF1648F}"/>
              </a:ext>
            </a:extLst>
          </p:cNvPr>
          <p:cNvSpPr txBox="1"/>
          <p:nvPr/>
        </p:nvSpPr>
        <p:spPr>
          <a:xfrm>
            <a:off x="3353435" y="6225823"/>
            <a:ext cx="6096000" cy="369332"/>
          </a:xfrm>
          <a:prstGeom prst="rect">
            <a:avLst/>
          </a:prstGeom>
          <a:noFill/>
        </p:spPr>
        <p:txBody>
          <a:bodyPr wrap="square">
            <a:sp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针对联邦学习中数据不完整性的挑战</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cxnSp>
        <p:nvCxnSpPr>
          <p:cNvPr id="16" name="连接符: 肘形 15">
            <a:extLst>
              <a:ext uri="{FF2B5EF4-FFF2-40B4-BE49-F238E27FC236}">
                <a16:creationId xmlns:a16="http://schemas.microsoft.com/office/drawing/2014/main" id="{B63460DE-2CA8-413F-AA3B-191195553BAC}"/>
              </a:ext>
            </a:extLst>
          </p:cNvPr>
          <p:cNvCxnSpPr>
            <a:stCxn id="27" idx="2"/>
            <a:endCxn id="30" idx="0"/>
          </p:cNvCxnSpPr>
          <p:nvPr/>
        </p:nvCxnSpPr>
        <p:spPr>
          <a:xfrm rot="16200000" flipH="1">
            <a:off x="4703309" y="4527696"/>
            <a:ext cx="1058947" cy="2337306"/>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a:extLst>
              <a:ext uri="{FF2B5EF4-FFF2-40B4-BE49-F238E27FC236}">
                <a16:creationId xmlns:a16="http://schemas.microsoft.com/office/drawing/2014/main" id="{B5821C87-CFF5-4180-83B0-355356C67FA7}"/>
              </a:ext>
            </a:extLst>
          </p:cNvPr>
          <p:cNvCxnSpPr>
            <a:stCxn id="28" idx="2"/>
            <a:endCxn id="30" idx="0"/>
          </p:cNvCxnSpPr>
          <p:nvPr/>
        </p:nvCxnSpPr>
        <p:spPr>
          <a:xfrm rot="5400000">
            <a:off x="7065573" y="4502738"/>
            <a:ext cx="1058947" cy="2387222"/>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grpSp>
      <p:grpSp>
        <p:nvGrpSpPr>
          <p:cNvPr id="9" name="组合 8"/>
          <p:cNvGrpSpPr/>
          <p:nvPr/>
        </p:nvGrpSpPr>
        <p:grpSpPr>
          <a:xfrm>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6729413" y="1571241"/>
            <a:ext cx="5071479" cy="4968864"/>
            <a:chOff x="3254" y="2080"/>
            <a:chExt cx="5995" cy="4782"/>
          </a:xfrm>
        </p:grpSpPr>
        <p:sp>
          <p:nvSpPr>
            <p:cNvPr id="28" name="矩形 27"/>
            <p:cNvSpPr/>
            <p:nvPr/>
          </p:nvSpPr>
          <p:spPr>
            <a:xfrm>
              <a:off x="3254" y="2080"/>
              <a:ext cx="5980" cy="626"/>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3270" y="2218"/>
              <a:ext cx="5979" cy="567"/>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3254" y="2706"/>
              <a:ext cx="5979" cy="415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36504" y="2249858"/>
            <a:ext cx="5057941" cy="1783916"/>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86323" y="6380870"/>
            <a:ext cx="151684" cy="5828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54071" y="6243892"/>
            <a:ext cx="641002"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65446" y="6392488"/>
            <a:ext cx="151684" cy="58288"/>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0642" y="6241216"/>
            <a:ext cx="931406"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0171" y="4501939"/>
            <a:ext cx="486000" cy="40383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2303"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77949"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54071"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53496" y="556243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03321" y="560658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2369" y="5109519"/>
            <a:ext cx="155448"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094435"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56740"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隐私保护机制（</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617410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126"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18080"/>
            <a:ext cx="4557395" cy="366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6398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32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32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32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32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32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rcRect/>
          <a:stretch/>
        </p:blipFill>
        <p:spPr>
          <a:xfrm>
            <a:off x="7603490" y="2482509"/>
            <a:ext cx="4328795" cy="2328592"/>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t>协调方生成同态加密密钥对，分发公钥给</a:t>
            </a:r>
            <a:r>
              <a:rPr lang="en-US" altLang="zh-CN" sz="1600" dirty="0"/>
              <a:t>A</a:t>
            </a:r>
            <a:r>
              <a:rPr lang="zh-CN" altLang="en-US" sz="1600" dirty="0"/>
              <a:t>、</a:t>
            </a:r>
            <a:r>
              <a:rPr lang="en-US" altLang="zh-CN" sz="1600" dirty="0"/>
              <a:t>B</a:t>
            </a:r>
            <a:r>
              <a:rPr lang="zh-CN" altLang="en-US" sz="1600" dirty="0"/>
              <a:t>方</a:t>
            </a:r>
          </a:p>
          <a:p>
            <a:pPr marL="285750" indent="-285750">
              <a:lnSpc>
                <a:spcPct val="160000"/>
              </a:lnSpc>
              <a:buFont typeface="Arial" panose="020B0604020202020204" pitchFamily="34" charset="0"/>
              <a:buChar char="•"/>
            </a:pPr>
            <a:r>
              <a:rPr lang="zh-CN" altLang="en-US" sz="1600" dirty="0"/>
              <a:t>计算特征秩向量并进行加密传输</a:t>
            </a:r>
          </a:p>
          <a:p>
            <a:pPr marL="285750" indent="-285750">
              <a:lnSpc>
                <a:spcPct val="160000"/>
              </a:lnSpc>
              <a:buFont typeface="Arial" panose="020B0604020202020204" pitchFamily="34" charset="0"/>
              <a:buChar char="•"/>
            </a:pPr>
            <a:r>
              <a:rPr lang="en-US" altLang="zh-CN" sz="1600" dirty="0"/>
              <a:t>B</a:t>
            </a:r>
            <a:r>
              <a:rPr lang="zh-CN" altLang="en-US" sz="1600" dirty="0"/>
              <a:t>方计算加密秩差，协调方解密后计算</a:t>
            </a:r>
            <a:r>
              <a:rPr lang="en-US" altLang="zh-CN" sz="1600" dirty="0"/>
              <a:t>Spearman</a:t>
            </a:r>
            <a:r>
              <a:rPr lang="zh-CN" altLang="en-US" sz="1600" dirty="0"/>
              <a:t>相关系数</a:t>
            </a:r>
          </a:p>
          <a:p>
            <a:pPr marL="285750" indent="-285750">
              <a:lnSpc>
                <a:spcPct val="160000"/>
              </a:lnSpc>
              <a:buFont typeface="Arial" panose="020B0604020202020204" pitchFamily="34" charset="0"/>
              <a:buChar char="•"/>
            </a:pPr>
            <a:r>
              <a:rPr lang="zh-CN" altLang="en-US" sz="1600" dirty="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a:solidFill>
                            <a:srgbClr val="000000"/>
                          </a:solidFill>
                          <a:latin typeface="宋体" panose="02010600030101010101" pitchFamily="2" charset="-122"/>
                          <a:ea typeface="宋体" panose="02010600030101010101" pitchFamily="2" charset="-122"/>
                        </a:rPr>
                        <a:t>算法</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4-2 VFPU-M </a:t>
                      </a:r>
                      <a:r>
                        <a:rPr lang="zh-CN" sz="100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a:solidFill>
                            <a:srgbClr val="000000"/>
                          </a:solidFill>
                          <a:latin typeface="宋体" panose="02010600030101010101" pitchFamily="2" charset="-122"/>
                          <a:ea typeface="宋体" panose="02010600030101010101" pitchFamily="2" charset="-122"/>
                        </a:rPr>
                        <a:t>输入</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A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B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y: </a:t>
                      </a:r>
                      <a:r>
                        <a:rPr lang="zh-CN" sz="1000">
                          <a:solidFill>
                            <a:srgbClr val="000000"/>
                          </a:solidFill>
                          <a:latin typeface="宋体" panose="02010600030101010101" pitchFamily="2" charset="-122"/>
                          <a:ea typeface="宋体" panose="02010600030101010101" pitchFamily="2" charset="-122"/>
                        </a:rPr>
                        <a:t>标签</a:t>
                      </a:r>
                      <a:r>
                        <a:rPr lang="en-US" altLang="zh-CN" sz="1000">
                          <a:solidFill>
                            <a:srgbClr val="000000"/>
                          </a:solidFill>
                          <a:latin typeface="Times New Roman" panose="02020603050405020304"/>
                          <a:ea typeface="Times New Roman" panose="02020603050405020304"/>
                        </a:rPr>
                        <a:t>;α: </a:t>
                      </a:r>
                      <a:r>
                        <a:rPr lang="zh-CN" sz="1000">
                          <a:solidFill>
                            <a:srgbClr val="000000"/>
                          </a:solidFill>
                          <a:latin typeface="宋体" panose="02010600030101010101" pitchFamily="2" charset="-122"/>
                          <a:ea typeface="宋体" panose="02010600030101010101" pitchFamily="2" charset="-122"/>
                        </a:rPr>
                        <a:t>置信度阈值</a:t>
                      </a:r>
                      <a:r>
                        <a:rPr lang="en-US" altLang="zh-CN" sz="1000">
                          <a:solidFill>
                            <a:srgbClr val="000000"/>
                          </a:solidFill>
                          <a:latin typeface="Times New Roman" panose="02020603050405020304"/>
                          <a:ea typeface="Times New Roman" panose="02020603050405020304"/>
                        </a:rPr>
                        <a:t>; T: </a:t>
                      </a:r>
                      <a:r>
                        <a:rPr lang="zh-CN" sz="1000">
                          <a:solidFill>
                            <a:srgbClr val="000000"/>
                          </a:solidFill>
                          <a:latin typeface="宋体" panose="02010600030101010101" pitchFamily="2" charset="-122"/>
                          <a:ea typeface="宋体" panose="02010600030101010101" pitchFamily="2" charset="-122"/>
                        </a:rPr>
                        <a:t>迭代次数</a:t>
                      </a:r>
                      <a:r>
                        <a:rPr lang="en-US" altLang="zh-CN" sz="1000">
                          <a:solidFill>
                            <a:srgbClr val="000000"/>
                          </a:solidFill>
                          <a:latin typeface="Times New Roman" panose="02020603050405020304"/>
                          <a:ea typeface="Times New Roman" panose="02020603050405020304"/>
                        </a:rPr>
                        <a:t>; k: </a:t>
                      </a:r>
                      <a:r>
                        <a:rPr lang="zh-CN" sz="100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a:solidFill>
                            <a:srgbClr val="000000"/>
                          </a:solidFill>
                          <a:latin typeface="宋体" panose="02010600030101010101" pitchFamily="2" charset="-122"/>
                          <a:ea typeface="宋体" panose="02010600030101010101" pitchFamily="2" charset="-122"/>
                        </a:rPr>
                        <a:t>输出</a:t>
                      </a:r>
                      <a:r>
                        <a:rPr lang="en-US" altLang="zh-CN" sz="1000" b="1">
                          <a:solidFill>
                            <a:srgbClr val="000000"/>
                          </a:solidFill>
                          <a:latin typeface="Times New Roman" panose="02020603050405020304"/>
                          <a:ea typeface="Times New Roman" panose="02020603050405020304"/>
                        </a:rPr>
                        <a:t>: y</a:t>
                      </a:r>
                      <a:r>
                        <a:rPr lang="en-US" altLang="zh-CN" sz="800">
                          <a:solidFill>
                            <a:srgbClr val="000000"/>
                          </a:solidFill>
                          <a:latin typeface="Times New Roman" panose="02020603050405020304"/>
                          <a:ea typeface="Times New Roman" panose="02020603050405020304"/>
                        </a:rPr>
                        <a:t>pseudo</a:t>
                      </a:r>
                    </a:p>
                    <a:p>
                      <a:pPr marL="91440" indent="0" algn="l" eaLnBrk="0" fontAlgn="base">
                        <a:lnSpc>
                          <a:spcPts val="1600"/>
                        </a:lnSpc>
                        <a:spcBef>
                          <a:spcPts val="500"/>
                        </a:spcBef>
                        <a:spcAft>
                          <a:spcPct val="0"/>
                        </a:spcAft>
                      </a:pPr>
                      <a:r>
                        <a:rPr lang="en-US" altLang="zh-CN" sz="10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MS Gothic" panose="020B0609070205080204" charset="-128"/>
                          <a:ea typeface="MS Gothic" panose="020B0609070205080204" charset="-128"/>
                        </a:rPr>
                        <a:t>}</a:t>
                      </a:r>
                      <a:endParaRPr lang="zh-CN" sz="100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a:solidFill>
                            <a:srgbClr val="000000"/>
                          </a:solidFill>
                          <a:latin typeface="Times New Roman" panose="02020603050405020304"/>
                          <a:ea typeface="Times New Roman" panose="02020603050405020304"/>
                        </a:rPr>
                        <a:t>4:    </a:t>
                      </a:r>
                      <a:r>
                        <a:rPr lang="zh-CN" sz="1000">
                          <a:solidFill>
                            <a:srgbClr val="000000"/>
                          </a:solidFill>
                          <a:latin typeface="宋体" panose="02010600030101010101" pitchFamily="2" charset="-122"/>
                          <a:ea typeface="宋体" panose="02010600030101010101" pitchFamily="2" charset="-122"/>
                        </a:rPr>
                        <a:t>对</a:t>
                      </a:r>
                      <a:r>
                        <a:rPr lang="zh-CN" altLang="en-US" sz="1000">
                          <a:solidFill>
                            <a:srgbClr val="000000"/>
                          </a:solidFill>
                          <a:latin typeface="宋体" panose="02010600030101010101" pitchFamily="2" charset="-122"/>
                          <a:ea typeface="宋体" panose="02010600030101010101" pitchFamily="2" charset="-122"/>
                        </a:rPr>
                        <a:t> </a:t>
                      </a:r>
                      <a:r>
                        <a:rPr lang="en-US" altLang="zh-CN" sz="19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j(B)</a:t>
                      </a:r>
                      <a:r>
                        <a:rPr lang="en-US" altLang="zh-CN" sz="19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14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1400">
                          <a:solidFill>
                            <a:srgbClr val="000000"/>
                          </a:solidFill>
                          <a:latin typeface="MS Gothic" panose="020B0609070205080204" charset="-128"/>
                          <a:ea typeface="MS Gothic" panose="020B0609070205080204" charset="-128"/>
                        </a:rPr>
                        <a:t>)</a:t>
                      </a:r>
                      <a:r>
                        <a:rPr lang="zh-CN" sz="1000">
                          <a:solidFill>
                            <a:srgbClr val="000000"/>
                          </a:solidFill>
                          <a:latin typeface="宋体" panose="02010600030101010101" pitchFamily="2" charset="-122"/>
                          <a:ea typeface="宋体" panose="02010600030101010101" pitchFamily="2" charset="-122"/>
                        </a:rPr>
                        <a:t>，计算置信度</a:t>
                      </a:r>
                      <a:r>
                        <a:rPr lang="en-US" altLang="zh-CN" sz="12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20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11: </a:t>
                      </a:r>
                      <a:r>
                        <a:rPr lang="en-US" altLang="zh-CN" sz="1000" b="1">
                          <a:solidFill>
                            <a:srgbClr val="000000"/>
                          </a:solidFill>
                          <a:latin typeface="Times New Roman" panose="02020603050405020304"/>
                          <a:ea typeface="Times New Roman" panose="02020603050405020304"/>
                        </a:rPr>
                        <a:t>return y</a:t>
                      </a:r>
                      <a:r>
                        <a:rPr lang="en-US" altLang="zh-CN" sz="800">
                          <a:solidFill>
                            <a:srgbClr val="000000"/>
                          </a:solidFill>
                          <a:latin typeface="Times New Roman" panose="02020603050405020304"/>
                          <a:ea typeface="Times New Roman" panose="02020603050405020304"/>
                        </a:rPr>
                        <a:t>pseudo</a:t>
                      </a: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1408538507"/>
              </p:ext>
            </p:extLst>
          </p:nvPr>
        </p:nvGraphicFramePr>
        <p:xfrm>
          <a:off x="5157445" y="40351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1076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39718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00076"/>
            <a:ext cx="9224010" cy="2164268"/>
          </a:xfrm>
          <a:prstGeom prst="rect">
            <a:avLst/>
          </a:prstGeom>
        </p:spPr>
      </p:pic>
    </p:spTree>
    <p:extLst>
      <p:ext uri="{BB962C8B-B14F-4D97-AF65-F5344CB8AC3E}">
        <p14:creationId xmlns:p14="http://schemas.microsoft.com/office/powerpoint/2010/main" val="1635727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941185" y="2590800"/>
            <a:ext cx="4516772" cy="3366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第</a:t>
            </a:r>
            <a:r>
              <a:rPr lang="en-US" altLang="zh-CN" sz="1600">
                <a:latin typeface="Times Newer Roman" panose="00000500000000000000" charset="0"/>
                <a:cs typeface="Times Newer Roman" panose="00000500000000000000" charset="0"/>
              </a:rPr>
              <a:t> 2 </a:t>
            </a:r>
            <a:r>
              <a:rPr lang="zh-CN" altLang="en-US" sz="1600">
                <a:latin typeface="Times Newer Roman" panose="00000500000000000000" charset="0"/>
                <a:cs typeface="Times Newer Roman" panose="00000500000000000000" charset="0"/>
              </a:rPr>
              <a:t>作者（导师第</a:t>
            </a:r>
            <a:r>
              <a:rPr lang="en-US" altLang="zh-CN" sz="1600">
                <a:latin typeface="Times Newer Roman" panose="00000500000000000000" charset="0"/>
                <a:cs typeface="Times Newer Roman" panose="00000500000000000000" charset="0"/>
              </a:rPr>
              <a:t> 1 </a:t>
            </a:r>
            <a:r>
              <a:rPr lang="zh-CN" altLang="en-US" sz="1600">
                <a:latin typeface="Times Newer Roman" panose="00000500000000000000" charset="0"/>
                <a:cs typeface="Times Newer Roman" panose="00000500000000000000" charset="0"/>
              </a:rPr>
              <a:t>作者）</a:t>
            </a:r>
            <a:r>
              <a:rPr lang="en-US" altLang="zh-CN" sz="1600">
                <a:latin typeface="Times Newer Roman" panose="00000500000000000000" charset="0"/>
                <a:cs typeface="Times Newer Roman" panose="00000500000000000000" charset="0"/>
              </a:rPr>
              <a:t>. IEEE Transactions on Big Data, 2023. (SCI </a:t>
            </a:r>
            <a:r>
              <a:rPr lang="zh-CN" altLang="en-US" sz="1600">
                <a:latin typeface="Times Newer Roman" panose="00000500000000000000" charset="0"/>
                <a:cs typeface="Times Newer Roman" panose="00000500000000000000" charset="0"/>
              </a:rPr>
              <a:t>期刊，已录用</a:t>
            </a:r>
            <a:r>
              <a:rPr lang="en-US" altLang="zh-CN" sz="160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237"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238"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xml><?xml version="1.0" encoding="utf-8"?>
<p:tagLst xmlns:a="http://schemas.openxmlformats.org/drawingml/2006/main" xmlns:r="http://schemas.openxmlformats.org/officeDocument/2006/relationships" xmlns:p="http://schemas.openxmlformats.org/presentationml/2006/main">
  <p:tag name="SHADOWSIZE" val="100"/>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SHADOWSIZE" val="100"/>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SHADOWSIZE" val="100"/>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SHADOWSIZE" val="100"/>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TotalTime>
  <Words>4340</Words>
  <Application>Microsoft Office PowerPoint</Application>
  <PresentationFormat>宽屏</PresentationFormat>
  <Paragraphs>498</Paragraphs>
  <Slides>37</Slides>
  <Notes>1</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6"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627</cp:revision>
  <dcterms:created xsi:type="dcterms:W3CDTF">2023-05-11T12:03:00Z</dcterms:created>
  <dcterms:modified xsi:type="dcterms:W3CDTF">2025-05-15T05:51:35Z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